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emf" ContentType="image/x-emf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</p:sldIdLst>
  <p:sldSz cx="9144000" cy="6858000" type="screen4x3"/>
  <p:notesSz cx="6794500" cy="1000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2420888"/>
            <a:ext cx="9144000" cy="1280812"/>
          </a:xfrm>
          <a:prstGeom prst="rect">
            <a:avLst/>
          </a:prstGeom>
          <a:solidFill>
            <a:schemeClr val="accent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Oval 2"/>
          <p:cNvSpPr/>
          <p:nvPr userDrawn="1"/>
        </p:nvSpPr>
        <p:spPr>
          <a:xfrm>
            <a:off x="1331640" y="1560697"/>
            <a:ext cx="3096344" cy="114822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3649662"/>
            <a:ext cx="5410199" cy="244170"/>
          </a:xfrm>
          <a:prstGeom prst="rect">
            <a:avLst/>
          </a:prstGeom>
          <a:solidFill>
            <a:schemeClr val="accent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5410200" y="3643090"/>
            <a:ext cx="3733801" cy="248432"/>
          </a:xfrm>
          <a:prstGeom prst="rect">
            <a:avLst/>
          </a:prstGeom>
          <a:solidFill>
            <a:schemeClr val="tx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42088"/>
            <a:ext cx="8458200" cy="1280812"/>
          </a:xfrm>
        </p:spPr>
        <p:txBody>
          <a:bodyPr bIns="0" anchor="b">
            <a:norm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441103" y="3414490"/>
            <a:ext cx="1471007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F62149-61B2-4C83-8AF4-0E43598FF700}" type="datetime3">
              <a:rPr lang="en-GB" smtClean="0"/>
              <a:t>28 October, 2012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97" y="823782"/>
            <a:ext cx="7302405" cy="1737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668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2"/>
          </p:nvPr>
        </p:nvSpPr>
        <p:spPr>
          <a:xfrm>
            <a:off x="7596336" y="44624"/>
            <a:ext cx="1090464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900" b="1" cap="all" baseline="0">
                <a:solidFill>
                  <a:schemeClr val="accent2"/>
                </a:solidFill>
              </a:defRPr>
            </a:lvl1pPr>
          </a:lstStyle>
          <a:p>
            <a:fld id="{0D2E814D-583C-424D-9755-DEE61AA1A7C0}" type="datetime3">
              <a:rPr lang="en-GB" smtClean="0"/>
              <a:t>28 October, 2012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44624"/>
            <a:ext cx="4824536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1100" b="0" i="0" cap="all" normalizeH="0"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Aviation Safety and Certification of new Operations and Systems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3"/>
          </p:nvPr>
        </p:nvSpPr>
        <p:spPr>
          <a:xfrm>
            <a:off x="7596336" y="44624"/>
            <a:ext cx="1090464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900" b="1" cap="all" baseline="0">
                <a:solidFill>
                  <a:schemeClr val="accent2"/>
                </a:solidFill>
              </a:defRPr>
            </a:lvl1pPr>
          </a:lstStyle>
          <a:p>
            <a:fld id="{5633F91F-4F5A-43A0-BACB-9550BE4D815E}" type="datetime3">
              <a:rPr lang="en-GB" smtClean="0"/>
              <a:t>28 October, 2012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44624"/>
            <a:ext cx="4824536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1100" b="0" i="0" cap="all" normalizeH="0"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Aviation Safety and Certification of new Operations and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gradFill flip="none" rotWithShape="1">
            <a:gsLst>
              <a:gs pos="0">
                <a:schemeClr val="accent2">
                  <a:satMod val="150000"/>
                  <a:tint val="66000"/>
                  <a:satMod val="160000"/>
                </a:schemeClr>
              </a:gs>
              <a:gs pos="50000">
                <a:schemeClr val="accent2">
                  <a:satMod val="150000"/>
                  <a:tint val="44500"/>
                  <a:satMod val="160000"/>
                </a:schemeClr>
              </a:gs>
              <a:gs pos="100000">
                <a:schemeClr val="accent2">
                  <a:satMod val="1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gradFill flip="none" rotWithShape="1">
            <a:gsLst>
              <a:gs pos="0">
                <a:schemeClr val="accent2">
                  <a:satMod val="150000"/>
                  <a:tint val="66000"/>
                  <a:satMod val="160000"/>
                </a:schemeClr>
              </a:gs>
              <a:gs pos="50000">
                <a:schemeClr val="accent2">
                  <a:satMod val="150000"/>
                  <a:tint val="44500"/>
                  <a:satMod val="160000"/>
                </a:schemeClr>
              </a:gs>
              <a:gs pos="100000">
                <a:schemeClr val="accent2">
                  <a:satMod val="1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‹nr.›</a:t>
            </a:fld>
            <a:endParaRPr kumimoji="0" lang="en-US"/>
          </a:p>
        </p:txBody>
      </p:sp>
      <p:sp>
        <p:nvSpPr>
          <p:cNvPr id="10" name="Date Placeholder 13"/>
          <p:cNvSpPr>
            <a:spLocks noGrp="1"/>
          </p:cNvSpPr>
          <p:nvPr>
            <p:ph type="dt" sz="half" idx="12"/>
          </p:nvPr>
        </p:nvSpPr>
        <p:spPr>
          <a:xfrm>
            <a:off x="7596336" y="44624"/>
            <a:ext cx="1090464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900" b="1" cap="all" baseline="0">
                <a:solidFill>
                  <a:schemeClr val="accent2"/>
                </a:solidFill>
              </a:defRPr>
            </a:lvl1pPr>
          </a:lstStyle>
          <a:p>
            <a:fld id="{2AD7ECA1-42FB-4B9D-9B2B-B9524C9D41F2}" type="datetime3">
              <a:rPr lang="en-GB" smtClean="0"/>
              <a:t>28 October, 2012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2699792" y="44624"/>
            <a:ext cx="4824536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1100" b="0" i="0" cap="all" normalizeH="0"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Aviation Safety and Certification of new Operations and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90852"/>
            <a:ext cx="762000" cy="36576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‹nr.›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sp>
        <p:nvSpPr>
          <p:cNvPr id="10" name="Date Placeholder 13"/>
          <p:cNvSpPr>
            <a:spLocks noGrp="1"/>
          </p:cNvSpPr>
          <p:nvPr>
            <p:ph type="dt" sz="half" idx="2"/>
          </p:nvPr>
        </p:nvSpPr>
        <p:spPr>
          <a:xfrm>
            <a:off x="7596336" y="44624"/>
            <a:ext cx="1090464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900" b="1" cap="all" baseline="0">
                <a:solidFill>
                  <a:schemeClr val="accent2"/>
                </a:solidFill>
              </a:defRPr>
            </a:lvl1pPr>
          </a:lstStyle>
          <a:p>
            <a:fld id="{17EDF3B7-02FC-4FA0-8773-945844AEDCBB}" type="datetime3">
              <a:rPr lang="en-GB" smtClean="0"/>
              <a:t>28 October, 2012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44624"/>
            <a:ext cx="4824536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1100" b="0" i="0" cap="all" normalizeH="0"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Aviation Safety and Certification of new Operations and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2"/>
          </p:nvPr>
        </p:nvSpPr>
        <p:spPr>
          <a:xfrm>
            <a:off x="7596336" y="44624"/>
            <a:ext cx="1090464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900" b="1" cap="all" baseline="0">
                <a:solidFill>
                  <a:schemeClr val="accent2"/>
                </a:solidFill>
              </a:defRPr>
            </a:lvl1pPr>
          </a:lstStyle>
          <a:p>
            <a:fld id="{651EFDBA-334C-4C2F-ACD8-496D6076A1BD}" type="datetime3">
              <a:rPr lang="en-GB" smtClean="0"/>
              <a:t>28 October, 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44624"/>
            <a:ext cx="4824536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1100" b="0" i="0" cap="all" normalizeH="0"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Aviation Safety and Certification of new Operations and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6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43924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90852"/>
            <a:ext cx="762000" cy="36576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‹nr.›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77078"/>
            <a:ext cx="9144001" cy="862727"/>
            <a:chOff x="0" y="77078"/>
            <a:chExt cx="9144001" cy="862727"/>
          </a:xfrm>
        </p:grpSpPr>
        <p:sp>
          <p:nvSpPr>
            <p:cNvPr id="29" name="Rectangle 28"/>
            <p:cNvSpPr/>
            <p:nvPr/>
          </p:nvSpPr>
          <p:spPr>
            <a:xfrm>
              <a:off x="0" y="488579"/>
              <a:ext cx="9144000" cy="310663"/>
            </a:xfrm>
            <a:prstGeom prst="rect">
              <a:avLst/>
            </a:prstGeom>
            <a:solidFill>
              <a:schemeClr val="accent1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92081" y="796856"/>
              <a:ext cx="3851920" cy="142949"/>
            </a:xfrm>
            <a:prstGeom prst="rect">
              <a:avLst/>
            </a:prstGeom>
            <a:solidFill>
              <a:schemeClr val="tx2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" y="796856"/>
              <a:ext cx="5292080" cy="142949"/>
            </a:xfrm>
            <a:prstGeom prst="rect">
              <a:avLst/>
            </a:prstGeom>
            <a:solidFill>
              <a:schemeClr val="accent2"/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grpSp>
          <p:nvGrpSpPr>
            <p:cNvPr id="6" name="Group 5"/>
            <p:cNvGrpSpPr/>
            <p:nvPr userDrawn="1"/>
          </p:nvGrpSpPr>
          <p:grpSpPr>
            <a:xfrm>
              <a:off x="469284" y="77078"/>
              <a:ext cx="2158500" cy="566832"/>
              <a:chOff x="469284" y="77078"/>
              <a:chExt cx="2158500" cy="566832"/>
            </a:xfrm>
          </p:grpSpPr>
          <p:sp>
            <p:nvSpPr>
              <p:cNvPr id="2" name="Oval 1"/>
              <p:cNvSpPr/>
              <p:nvPr userDrawn="1"/>
            </p:nvSpPr>
            <p:spPr>
              <a:xfrm>
                <a:off x="541292" y="243555"/>
                <a:ext cx="1007242" cy="40035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alpha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284" y="77078"/>
                <a:ext cx="2158500" cy="513500"/>
              </a:xfrm>
              <a:prstGeom prst="rect">
                <a:avLst/>
              </a:prstGeom>
            </p:spPr>
          </p:pic>
        </p:grpSp>
      </p:grpSp>
      <p:sp>
        <p:nvSpPr>
          <p:cNvPr id="24" name="Date Placeholder 13"/>
          <p:cNvSpPr>
            <a:spLocks noGrp="1"/>
          </p:cNvSpPr>
          <p:nvPr>
            <p:ph type="dt" sz="half" idx="2"/>
          </p:nvPr>
        </p:nvSpPr>
        <p:spPr>
          <a:xfrm>
            <a:off x="7596336" y="44624"/>
            <a:ext cx="1090464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900" b="1" cap="all" baseline="0">
                <a:solidFill>
                  <a:schemeClr val="accent2"/>
                </a:solidFill>
              </a:defRPr>
            </a:lvl1pPr>
          </a:lstStyle>
          <a:p>
            <a:fld id="{A88E5558-9CBE-495C-8F27-5BBD08C7E7AF}" type="datetime3">
              <a:rPr lang="en-GB" smtClean="0"/>
              <a:t>28 October, 2012</a:t>
            </a:fld>
            <a:endParaRPr lang="en-US" dirty="0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44624"/>
            <a:ext cx="4824536" cy="457200"/>
          </a:xfrm>
          <a:prstGeom prst="rect">
            <a:avLst/>
          </a:prstGeom>
        </p:spPr>
        <p:txBody>
          <a:bodyPr vert="horz" rIns="0" anchor="b"/>
          <a:lstStyle>
            <a:lvl1pPr algn="r" eaLnBrk="1" latinLnBrk="0" hangingPunct="1">
              <a:defRPr kumimoji="0" sz="1100" b="0" i="0" cap="all" normalizeH="0" baseline="0"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Aviation Safety and Certification of new Operations and Systems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8775" indent="-358775" algn="l" rtl="0" eaLnBrk="1" latinLnBrk="0" hangingPunct="1">
        <a:spcBef>
          <a:spcPts val="300"/>
        </a:spcBef>
        <a:buClr>
          <a:schemeClr val="accent1"/>
        </a:buClr>
        <a:buFont typeface="Calibri" pitchFamily="34" charset="0"/>
        <a:buChar char="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57225" indent="-392113" algn="l" rtl="0" eaLnBrk="1" latinLnBrk="0" hangingPunct="1">
        <a:spcBef>
          <a:spcPts val="300"/>
        </a:spcBef>
        <a:buClr>
          <a:schemeClr val="accent1"/>
        </a:buClr>
        <a:buFont typeface="Calibri" pitchFamily="34" charset="0"/>
        <a:buChar char="→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22338" indent="-384175" algn="l" rtl="0" eaLnBrk="1" latinLnBrk="0" hangingPunct="1">
        <a:spcBef>
          <a:spcPts val="300"/>
        </a:spcBef>
        <a:buClr>
          <a:schemeClr val="accent1"/>
        </a:buClr>
        <a:buFont typeface="Calibri" pitchFamily="34" charset="0"/>
        <a:buChar char="→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13" indent="-376238" algn="l" rtl="0" eaLnBrk="1" latinLnBrk="0" hangingPunct="1">
        <a:spcBef>
          <a:spcPts val="300"/>
        </a:spcBef>
        <a:buClr>
          <a:schemeClr val="accent1"/>
        </a:buClr>
        <a:buFont typeface="Calibri" pitchFamily="34" charset="0"/>
        <a:buChar char="→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063" indent="-312738" algn="l" rtl="0" eaLnBrk="1" latinLnBrk="0" hangingPunct="1">
        <a:spcBef>
          <a:spcPts val="300"/>
        </a:spcBef>
        <a:buClr>
          <a:schemeClr val="accent1"/>
        </a:buClr>
        <a:buFont typeface="Calibri" pitchFamily="34" charset="0"/>
        <a:buChar char="→"/>
        <a:defRPr kumimoji="0"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9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7.emf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AVIATION SAFETY AND CERTIFICATION OF NEW OPERATIONS AND SYSTEMS</a:t>
            </a:r>
            <a:r>
              <a:rPr lang="en-GB" sz="1400" dirty="0"/>
              <a:t/>
            </a:r>
            <a:br>
              <a:rPr lang="en-GB" sz="1400" dirty="0"/>
            </a:br>
            <a:endParaRPr lang="en-US" sz="1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4509120"/>
            <a:ext cx="8219256" cy="1752600"/>
          </a:xfrm>
        </p:spPr>
        <p:txBody>
          <a:bodyPr>
            <a:normAutofit fontScale="92500" lnSpcReduction="20000"/>
          </a:bodyPr>
          <a:lstStyle/>
          <a:p>
            <a:r>
              <a:rPr lang="nl-NL" sz="7200" b="1" dirty="0" smtClean="0"/>
              <a:t>WP 6</a:t>
            </a:r>
          </a:p>
          <a:p>
            <a:endParaRPr lang="nl-NL" b="1" dirty="0"/>
          </a:p>
          <a:p>
            <a:r>
              <a:rPr lang="nl-NL" sz="3900" b="1" dirty="0" err="1" smtClean="0"/>
              <a:t>Dissemination</a:t>
            </a:r>
            <a:r>
              <a:rPr lang="nl-NL" sz="3900" b="1" dirty="0" smtClean="0"/>
              <a:t> / </a:t>
            </a:r>
            <a:r>
              <a:rPr lang="nl-NL" sz="3900" b="1" dirty="0" err="1" smtClean="0"/>
              <a:t>Exploitation</a:t>
            </a:r>
            <a:r>
              <a:rPr lang="nl-NL" sz="3900" b="1" dirty="0"/>
              <a:t> </a:t>
            </a:r>
            <a:r>
              <a:rPr lang="nl-NL" sz="3900" b="1" dirty="0" smtClean="0"/>
              <a:t>/ User Group</a:t>
            </a:r>
            <a:endParaRPr lang="en-US" sz="3900" b="1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30 </a:t>
            </a:r>
            <a:r>
              <a:rPr lang="nl-NL" dirty="0" err="1" smtClean="0"/>
              <a:t>October</a:t>
            </a:r>
            <a:r>
              <a:rPr lang="nl-NL" dirty="0" smtClean="0"/>
              <a:t>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8"/>
          <p:cNvSpPr>
            <a:spLocks noGrp="1"/>
          </p:cNvSpPr>
          <p:nvPr>
            <p:ph idx="4294967295"/>
          </p:nvPr>
        </p:nvSpPr>
        <p:spPr>
          <a:xfrm>
            <a:off x="627063" y="1339850"/>
            <a:ext cx="8516937" cy="4681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Dissemination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dirty="0" smtClean="0"/>
              <a:t>Public Flyer and Brochure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8195" name="Titre 10"/>
          <p:cNvSpPr>
            <a:spLocks noGrp="1"/>
          </p:cNvSpPr>
          <p:nvPr>
            <p:ph type="title" idx="4294967295"/>
          </p:nvPr>
        </p:nvSpPr>
        <p:spPr>
          <a:xfrm>
            <a:off x="2571750" y="134938"/>
            <a:ext cx="6572250" cy="755650"/>
          </a:xfrm>
        </p:spPr>
        <p:txBody>
          <a:bodyPr/>
          <a:lstStyle/>
          <a:p>
            <a:r>
              <a:rPr lang="fr-FR" sz="2400" dirty="0" smtClean="0">
                <a:solidFill>
                  <a:schemeClr val="bg1"/>
                </a:solidFill>
              </a:rPr>
              <a:t>                                                                                           1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kumimoji="0" lang="fr-FR" sz="900" b="1" i="0" u="none" strike="noStrike" kern="1200" cap="all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30 October, 2012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WP6 UG1              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415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0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8"/>
          <p:cNvSpPr>
            <a:spLocks noGrp="1"/>
          </p:cNvSpPr>
          <p:nvPr>
            <p:ph idx="4294967295"/>
          </p:nvPr>
        </p:nvSpPr>
        <p:spPr>
          <a:xfrm>
            <a:off x="627063" y="1339850"/>
            <a:ext cx="8516937" cy="4681538"/>
          </a:xfrm>
        </p:spPr>
        <p:txBody>
          <a:bodyPr/>
          <a:lstStyle/>
          <a:p>
            <a:pPr>
              <a:buNone/>
            </a:pPr>
            <a:endParaRPr lang="en-GB" dirty="0" smtClean="0"/>
          </a:p>
        </p:txBody>
      </p:sp>
      <p:sp>
        <p:nvSpPr>
          <p:cNvPr id="8195" name="Titre 10"/>
          <p:cNvSpPr>
            <a:spLocks noGrp="1"/>
          </p:cNvSpPr>
          <p:nvPr>
            <p:ph type="title" idx="4294967295"/>
          </p:nvPr>
        </p:nvSpPr>
        <p:spPr>
          <a:xfrm>
            <a:off x="2571750" y="134938"/>
            <a:ext cx="6572250" cy="755650"/>
          </a:xfrm>
        </p:spPr>
        <p:txBody>
          <a:bodyPr/>
          <a:lstStyle/>
          <a:p>
            <a:r>
              <a:rPr lang="fr-FR" sz="2400" dirty="0" smtClean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kumimoji="0" lang="fr-FR" sz="900" b="1" i="0" u="none" strike="noStrike" kern="1200" cap="all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30 October, 2012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AVIATION SAFETY AND CERTIFICATION OF NEW OPERATIONS AND SYSTEMS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8"/>
          <p:cNvSpPr>
            <a:spLocks noGrp="1"/>
          </p:cNvSpPr>
          <p:nvPr>
            <p:ph idx="4294967295"/>
          </p:nvPr>
        </p:nvSpPr>
        <p:spPr>
          <a:xfrm>
            <a:off x="627063" y="1339850"/>
            <a:ext cx="8516937" cy="4681538"/>
          </a:xfrm>
        </p:spPr>
        <p:txBody>
          <a:bodyPr/>
          <a:lstStyle/>
          <a:p>
            <a:pPr>
              <a:buNone/>
            </a:pPr>
            <a:endParaRPr lang="en-GB" dirty="0" smtClean="0"/>
          </a:p>
        </p:txBody>
      </p:sp>
      <p:sp>
        <p:nvSpPr>
          <p:cNvPr id="8195" name="Titre 10"/>
          <p:cNvSpPr>
            <a:spLocks noGrp="1"/>
          </p:cNvSpPr>
          <p:nvPr>
            <p:ph type="title" idx="4294967295"/>
          </p:nvPr>
        </p:nvSpPr>
        <p:spPr>
          <a:xfrm>
            <a:off x="2571750" y="134938"/>
            <a:ext cx="6572250" cy="755650"/>
          </a:xfrm>
        </p:spPr>
        <p:txBody>
          <a:bodyPr/>
          <a:lstStyle/>
          <a:p>
            <a:r>
              <a:rPr lang="fr-FR" sz="2400" dirty="0" smtClean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kumimoji="0" lang="fr-FR" sz="900" b="1" i="0" u="none" strike="noStrike" kern="1200" cap="all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30 October, 2012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AVIATION SAFETY AND CERTIFICATION OF NEW OPERATIONS AND SYSTEMS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9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8"/>
          <p:cNvSpPr>
            <a:spLocks noGrp="1"/>
          </p:cNvSpPr>
          <p:nvPr>
            <p:ph idx="4294967295"/>
          </p:nvPr>
        </p:nvSpPr>
        <p:spPr>
          <a:xfrm>
            <a:off x="627063" y="1339850"/>
            <a:ext cx="8516937" cy="4681538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EXPLOITATION</a:t>
            </a:r>
          </a:p>
          <a:p>
            <a:pPr>
              <a:buNone/>
            </a:pPr>
            <a:endParaRPr lang="en-GB" b="1" dirty="0"/>
          </a:p>
          <a:p>
            <a:r>
              <a:rPr lang="en-GB" dirty="0" smtClean="0"/>
              <a:t>An assessment of the potential to exploit the project results</a:t>
            </a:r>
          </a:p>
          <a:p>
            <a:r>
              <a:rPr lang="en-GB" dirty="0" smtClean="0"/>
              <a:t>An exploitation plan for market take-up</a:t>
            </a:r>
          </a:p>
          <a:p>
            <a:r>
              <a:rPr lang="en-GB" dirty="0" smtClean="0"/>
              <a:t>An evaluation of the e-learning web-environment</a:t>
            </a:r>
          </a:p>
          <a:p>
            <a:r>
              <a:rPr lang="en-GB" dirty="0" smtClean="0"/>
              <a:t>Evaluation of the safety based design systems and tools with its potential users</a:t>
            </a:r>
          </a:p>
          <a:p>
            <a:r>
              <a:rPr lang="en-GB" dirty="0" smtClean="0"/>
              <a:t>Evaluation of the capability to improve existing Safety Management Systems</a:t>
            </a:r>
            <a:endParaRPr lang="en-GB" dirty="0" smtClean="0"/>
          </a:p>
        </p:txBody>
      </p:sp>
      <p:sp>
        <p:nvSpPr>
          <p:cNvPr id="8195" name="Titre 10"/>
          <p:cNvSpPr>
            <a:spLocks noGrp="1"/>
          </p:cNvSpPr>
          <p:nvPr>
            <p:ph type="title" idx="4294967295"/>
          </p:nvPr>
        </p:nvSpPr>
        <p:spPr>
          <a:xfrm>
            <a:off x="2571750" y="134938"/>
            <a:ext cx="6572250" cy="755650"/>
          </a:xfrm>
        </p:spPr>
        <p:txBody>
          <a:bodyPr>
            <a:normAutofit fontScale="90000"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												                         					</a:t>
            </a:r>
            <a:endParaRPr lang="fr-FR" sz="2400" dirty="0" smtClean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kumimoji="0" lang="fr-FR" sz="9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30 </a:t>
            </a:r>
            <a:r>
              <a:rPr kumimoji="0" lang="fr-FR" sz="9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October</a:t>
            </a:r>
            <a:r>
              <a:rPr kumimoji="0" lang="fr-FR" sz="9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2012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AVIATION SAFETY AND CERTIFICATION OF NEW OPERATIONS AND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3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contenu 8"/>
          <p:cNvSpPr>
            <a:spLocks noGrp="1"/>
          </p:cNvSpPr>
          <p:nvPr>
            <p:ph idx="4294967295"/>
          </p:nvPr>
        </p:nvSpPr>
        <p:spPr>
          <a:xfrm>
            <a:off x="627063" y="1339850"/>
            <a:ext cx="8516937" cy="46815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3600" b="1" dirty="0" smtClean="0"/>
              <a:t>User Group</a:t>
            </a:r>
          </a:p>
          <a:p>
            <a:pPr>
              <a:buNone/>
            </a:pPr>
            <a:endParaRPr lang="en-GB" b="1" dirty="0"/>
          </a:p>
          <a:p>
            <a:pPr lvl="1"/>
            <a:r>
              <a:rPr lang="en-GB" sz="2800" dirty="0" smtClean="0"/>
              <a:t>Will be kept informed about the project and will be able to provide input and feedback on results by:</a:t>
            </a:r>
          </a:p>
          <a:p>
            <a:pPr lvl="1"/>
            <a:endParaRPr lang="en-GB" sz="2800" dirty="0" smtClean="0"/>
          </a:p>
          <a:p>
            <a:pPr lvl="2"/>
            <a:r>
              <a:rPr lang="en-GB" sz="2800" dirty="0" smtClean="0"/>
              <a:t>A yearly workshop</a:t>
            </a:r>
          </a:p>
          <a:p>
            <a:pPr lvl="2"/>
            <a:r>
              <a:rPr lang="en-GB" sz="2800" dirty="0" smtClean="0"/>
              <a:t>A peer review of selected deliverables</a:t>
            </a:r>
          </a:p>
          <a:p>
            <a:pPr lvl="2"/>
            <a:r>
              <a:rPr lang="en-GB" sz="2800" dirty="0" smtClean="0"/>
              <a:t>Support of ASCOS with availability of air safety incident/accident data</a:t>
            </a:r>
          </a:p>
          <a:p>
            <a:pPr lvl="2"/>
            <a:r>
              <a:rPr lang="en-GB" sz="2800" dirty="0" smtClean="0"/>
              <a:t>Orientations and verification of preliminary results</a:t>
            </a:r>
            <a:endParaRPr lang="en-GB" sz="2800" dirty="0" smtClean="0"/>
          </a:p>
        </p:txBody>
      </p:sp>
      <p:sp>
        <p:nvSpPr>
          <p:cNvPr id="8195" name="Titre 10"/>
          <p:cNvSpPr>
            <a:spLocks noGrp="1"/>
          </p:cNvSpPr>
          <p:nvPr>
            <p:ph type="title" idx="4294967295"/>
          </p:nvPr>
        </p:nvSpPr>
        <p:spPr>
          <a:xfrm>
            <a:off x="2571750" y="134938"/>
            <a:ext cx="6572250" cy="755650"/>
          </a:xfrm>
        </p:spPr>
        <p:txBody>
          <a:bodyPr>
            <a:normAutofit fontScale="90000"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												                         					</a:t>
            </a:r>
            <a:endParaRPr lang="fr-FR" sz="2400" dirty="0" smtClean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kumimoji="0" lang="fr-FR" sz="900" b="1" i="0" u="none" strike="noStrike" kern="1200" cap="all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30 October, 2012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AVIATION SAFETY AND CERTIFICATION OF NEW OPERATIONS AND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6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re 10"/>
          <p:cNvSpPr>
            <a:spLocks noGrp="1"/>
          </p:cNvSpPr>
          <p:nvPr>
            <p:ph type="title" idx="4294967295"/>
          </p:nvPr>
        </p:nvSpPr>
        <p:spPr>
          <a:xfrm>
            <a:off x="2571750" y="134938"/>
            <a:ext cx="6572250" cy="755650"/>
          </a:xfrm>
        </p:spPr>
        <p:txBody>
          <a:bodyPr/>
          <a:lstStyle/>
          <a:p>
            <a:endParaRPr lang="fr-FR" sz="2400" dirty="0" smtClean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Date Placeholder 27"/>
          <p:cNvSpPr txBox="1">
            <a:spLocks/>
          </p:cNvSpPr>
          <p:nvPr/>
        </p:nvSpPr>
        <p:spPr>
          <a:xfrm>
            <a:off x="7381875" y="3973513"/>
            <a:ext cx="1471612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3262" y="1049338"/>
            <a:ext cx="762000" cy="366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3EF03D3-9176-47A3-A0BB-14C1B9202DD6}" type="slidenum">
              <a:rPr lang="en-GB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smtClean="0">
              <a:solidFill>
                <a:srgbClr val="FFFFFF"/>
              </a:solidFill>
            </a:endParaRPr>
          </a:p>
        </p:txBody>
      </p:sp>
      <p:pic>
        <p:nvPicPr>
          <p:cNvPr id="11" name="Picture 5" descr="\\nlr.nl\homes\oddidp\Volgnummers\Tekennummers\E-950\E977\Logo-Partners\LOGO_Tha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5340350"/>
            <a:ext cx="1905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\\nlr.nl\homes\oddidp\Volgnummers\Tekennummers\E-950\E977\Logo-Partners\LOGO_CA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5391150"/>
            <a:ext cx="1000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\\nlr.nl\homes\oddidp\Volgnummers\Tekennummers\E-950\E977\Logo-Partners\LOGO_Isdef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5292725"/>
            <a:ext cx="136683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\\nlr.nl\homes\oddidp\Volgnummers\Tekennummers\E-950\E977\Logo-Partners\LOGO_CertiFly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7" y="5122863"/>
            <a:ext cx="13811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\\nlr.nl\homes\oddidp\Volgnummers\Tekennummers\E-950\E977\Logo-Partners\LOGO_Avanssa 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" y="6221413"/>
            <a:ext cx="952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\\nlr.nl\homes\oddidp\Volgnummers\Tekennummers\E-950\E977\Logo-Partners\Eben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2" y="6191250"/>
            <a:ext cx="11509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\\nlr.nl\homes\oddidp\Volgnummers\Tekennummers\E-950\E977\Logo-Partners\DeepBlu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6221413"/>
            <a:ext cx="18002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\\nlr.nl\homes\oddidp\Volgnummers\Tekennummers\E-950\E977\Logo-Partners\jrc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7" y="6234113"/>
            <a:ext cx="9652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\\nlr.nl\homes\oddidp\Volgnummers\Tekennummers\E-950\E977\Logo-Partners\LOGO_TU Delf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6070600"/>
            <a:ext cx="134778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7" y="6091238"/>
            <a:ext cx="89217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490537" y="4392613"/>
            <a:ext cx="6364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i="1">
                <a:solidFill>
                  <a:schemeClr val="bg1"/>
                </a:solidFill>
              </a:rPr>
              <a:t>Aviation Safety and Certification of new Operations and Systems</a:t>
            </a:r>
          </a:p>
        </p:txBody>
      </p: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815181" y="2506663"/>
            <a:ext cx="7302500" cy="1885950"/>
            <a:chOff x="920797" y="144854"/>
            <a:chExt cx="7302405" cy="1885138"/>
          </a:xfrm>
        </p:grpSpPr>
        <p:sp>
          <p:nvSpPr>
            <p:cNvPr id="23" name="Oval 53"/>
            <p:cNvSpPr/>
            <p:nvPr/>
          </p:nvSpPr>
          <p:spPr>
            <a:xfrm>
              <a:off x="1331955" y="881137"/>
              <a:ext cx="3095585" cy="11488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" name="Picture 5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797" y="144854"/>
              <a:ext cx="7302405" cy="1737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5" name="Object 9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089168"/>
              </p:ext>
            </p:extLst>
          </p:nvPr>
        </p:nvGraphicFramePr>
        <p:xfrm>
          <a:off x="477837" y="5097463"/>
          <a:ext cx="6397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FreeHand 5.0 Drawing" r:id="rId14" imgW="2982960" imgH="3977280" progId="">
                  <p:embed/>
                </p:oleObj>
              </mc:Choice>
              <mc:Fallback>
                <p:oleObj name="FreeHand 5.0 Drawing" r:id="rId14" imgW="2982960" imgH="3977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" y="5097463"/>
                        <a:ext cx="63976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5335588"/>
            <a:ext cx="1222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4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COS">
  <a:themeElements>
    <a:clrScheme name="ASCOS">
      <a:dk1>
        <a:srgbClr val="333333"/>
      </a:dk1>
      <a:lt1>
        <a:sysClr val="window" lastClr="FFFFFF"/>
      </a:lt1>
      <a:dk2>
        <a:srgbClr val="1E4E6B"/>
      </a:dk2>
      <a:lt2>
        <a:srgbClr val="DDDDDD"/>
      </a:lt2>
      <a:accent1>
        <a:srgbClr val="B5CE48"/>
      </a:accent1>
      <a:accent2>
        <a:srgbClr val="5B8AA5"/>
      </a:accent2>
      <a:accent3>
        <a:srgbClr val="9EBFD2"/>
      </a:accent3>
      <a:accent4>
        <a:srgbClr val="728617"/>
      </a:accent4>
      <a:accent5>
        <a:srgbClr val="D7E794"/>
      </a:accent5>
      <a:accent6>
        <a:srgbClr val="F79646"/>
      </a:accent6>
      <a:hlink>
        <a:srgbClr val="00B0F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8AE0DFFBB2104D97EB48C5BF0558E6" ma:contentTypeVersion="12" ma:contentTypeDescription="Create a new document." ma:contentTypeScope="" ma:versionID="e923fe4e8ab86b1ff2f022f7a19025c4">
  <xsd:schema xmlns:xsd="http://www.w3.org/2001/XMLSchema" xmlns:p="http://schemas.microsoft.com/office/2006/metadata/properties" xmlns:ns2="f0b43a98-f909-48ce-bcf5-5ff6f70f86f0" targetNamespace="http://schemas.microsoft.com/office/2006/metadata/properties" ma:root="true" ma:fieldsID="4752dd1caa329f03041f9a1631aa833b" ns2:_="">
    <xsd:import namespace="f0b43a98-f909-48ce-bcf5-5ff6f70f86f0"/>
    <xsd:element name="properties">
      <xsd:complexType>
        <xsd:sequence>
          <xsd:element name="documentManagement">
            <xsd:complexType>
              <xsd:all>
                <xsd:element ref="ns2:DocID" minOccurs="0"/>
                <xsd:element ref="ns2:DocTitle" minOccurs="0"/>
                <xsd:element ref="ns2:Release" minOccurs="0"/>
                <xsd:element ref="ns2:Status" minOccurs="0"/>
                <xsd:element ref="ns2:Baseline" minOccurs="0"/>
                <xsd:element ref="ns2:DocType" minOccurs="0"/>
                <xsd:element ref="ns2:Org_x002e_" minOccurs="0"/>
                <xsd:element ref="ns2:WP" minOccurs="0"/>
                <xsd:element ref="ns2:Activity" minOccurs="0"/>
                <xsd:element ref="ns2:DISL_x0023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0b43a98-f909-48ce-bcf5-5ff6f70f86f0" elementFormDefault="qualified">
    <xsd:import namespace="http://schemas.microsoft.com/office/2006/documentManagement/types"/>
    <xsd:element name="DocID" ma:index="1" nillable="true" ma:displayName="DocID" ma:internalName="DocID">
      <xsd:simpleType>
        <xsd:restriction base="dms:Text">
          <xsd:maxLength value="255"/>
        </xsd:restriction>
      </xsd:simpleType>
    </xsd:element>
    <xsd:element name="DocTitle" ma:index="2" nillable="true" ma:displayName="DocTitle" ma:description="Alternative for Title (which is used in NLR reports to define the NLR document number)" ma:internalName="DocTitle">
      <xsd:simpleType>
        <xsd:restriction base="dms:Text">
          <xsd:maxLength value="255"/>
        </xsd:restriction>
      </xsd:simpleType>
    </xsd:element>
    <xsd:element name="Release" ma:index="3" nillable="true" ma:displayName="Release" ma:description="(Planned) Release identification (e.g. 1.0)" ma:internalName="Release">
      <xsd:simpleType>
        <xsd:restriction base="dms:Text">
          <xsd:maxLength value="255"/>
        </xsd:restriction>
      </xsd:simpleType>
    </xsd:element>
    <xsd:element name="Status" ma:index="4" nillable="true" ma:displayName="Status" ma:list="{A1E82056-003C-4DCE-A68B-43AA45DC96F2}" ma:internalName="Status" ma:showField="Title">
      <xsd:simpleType>
        <xsd:restriction base="dms:Lookup"/>
      </xsd:simpleType>
    </xsd:element>
    <xsd:element name="Baseline" ma:index="5" nillable="true" ma:displayName="Baseline" ma:description="Identifies the baseline the item is part of." ma:list="{5A21BAC9-225B-4F2F-8D16-016E35F10CFE}" ma:internalName="Baseline" ma:showField="LookupID">
      <xsd:simpleType>
        <xsd:restriction base="dms:Lookup"/>
      </xsd:simpleType>
    </xsd:element>
    <xsd:element name="DocType" ma:index="6" nillable="true" ma:displayName="DocType" ma:list="{8FA99976-EA4E-4D53-820F-3C918FA088B4}" ma:internalName="DocType" ma:showField="Title">
      <xsd:simpleType>
        <xsd:restriction base="dms:Lookup"/>
      </xsd:simpleType>
    </xsd:element>
    <xsd:element name="Org_x002e_" ma:index="7" nillable="true" ma:displayName="Org." ma:list="{85B1ED24-8E4A-49B3-8925-73154E44821A}" ma:internalName="Org_x002e_" ma:showField="LookupID">
      <xsd:simpleType>
        <xsd:restriction base="dms:Lookup"/>
      </xsd:simpleType>
    </xsd:element>
    <xsd:element name="WP" ma:index="8" nillable="true" ma:displayName="WP" ma:list="{72527DDC-4322-4558-8E48-1A11BB187FF3}" ma:internalName="WP" ma:showField="LookupID">
      <xsd:simpleType>
        <xsd:restriction base="dms:Lookup"/>
      </xsd:simpleType>
    </xsd:element>
    <xsd:element name="Activity" ma:index="9" nillable="true" ma:displayName="Activity" ma:list="{B68EE924-B976-429C-BE49-78BEF5499426}" ma:internalName="Activity" ma:showField="Title">
      <xsd:simpleType>
        <xsd:restriction base="dms:Lookup"/>
      </xsd:simpleType>
    </xsd:element>
    <xsd:element name="DISL_x0023_" ma:index="10" nillable="true" ma:displayName="DISL-ref" ma:description="Document ID's and Status List (DISL) reference item." ma:list="{3250406A-99F6-4238-BDDD-F3AE414DCBD9}" ma:internalName="DISL_x0023_" ma:showField="leo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Org_x002e_ xmlns="f0b43a98-f909-48ce-bcf5-5ff6f70f86f0" xsi:nil="true"/>
    <DISL_x0023_ xmlns="f0b43a98-f909-48ce-bcf5-5ff6f70f86f0" xsi:nil="true"/>
    <Status xmlns="f0b43a98-f909-48ce-bcf5-5ff6f70f86f0" xsi:nil="true"/>
    <DocType xmlns="f0b43a98-f909-48ce-bcf5-5ff6f70f86f0" xsi:nil="true"/>
    <DocID xmlns="f0b43a98-f909-48ce-bcf5-5ff6f70f86f0" xsi:nil="true"/>
    <DocTitle xmlns="f0b43a98-f909-48ce-bcf5-5ff6f70f86f0" xsi:nil="true"/>
    <Baseline xmlns="f0b43a98-f909-48ce-bcf5-5ff6f70f86f0" xsi:nil="true"/>
    <WP xmlns="f0b43a98-f909-48ce-bcf5-5ff6f70f86f0" xsi:nil="true"/>
    <Activity xmlns="f0b43a98-f909-48ce-bcf5-5ff6f70f86f0" xsi:nil="true"/>
    <Release xmlns="f0b43a98-f909-48ce-bcf5-5ff6f70f86f0" xsi:nil="true"/>
  </documentManagement>
</p:properties>
</file>

<file path=customXml/itemProps1.xml><?xml version="1.0" encoding="utf-8"?>
<ds:datastoreItem xmlns:ds="http://schemas.openxmlformats.org/officeDocument/2006/customXml" ds:itemID="{BD7BDDAB-0B44-4A55-B05D-94A210DF93B3}"/>
</file>

<file path=customXml/itemProps2.xml><?xml version="1.0" encoding="utf-8"?>
<ds:datastoreItem xmlns:ds="http://schemas.openxmlformats.org/officeDocument/2006/customXml" ds:itemID="{F523D100-C23B-4DA9-8418-DB2D550C3F96}"/>
</file>

<file path=customXml/itemProps3.xml><?xml version="1.0" encoding="utf-8"?>
<ds:datastoreItem xmlns:ds="http://schemas.openxmlformats.org/officeDocument/2006/customXml" ds:itemID="{640D3298-EFEE-4481-B222-973A3448119B}"/>
</file>

<file path=docProps/app.xml><?xml version="1.0" encoding="utf-8"?>
<Properties xmlns="http://schemas.openxmlformats.org/officeDocument/2006/extended-properties" xmlns:vt="http://schemas.openxmlformats.org/officeDocument/2006/docPropsVTypes">
  <Template>ASCOS</Template>
  <TotalTime>74</TotalTime>
  <Words>190</Words>
  <Application>Microsoft Office PowerPoint</Application>
  <PresentationFormat>Diavoorstelling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9" baseType="lpstr">
      <vt:lpstr>ASCOS</vt:lpstr>
      <vt:lpstr>FreeHand 5.0 Drawing</vt:lpstr>
      <vt:lpstr>AVIATION SAFETY AND CERTIFICATION OF NEW OPERATIONS AND SYSTEMS </vt:lpstr>
      <vt:lpstr>                                                                                           1</vt:lpstr>
      <vt:lpstr>Plan</vt:lpstr>
      <vt:lpstr>Plan</vt:lpstr>
      <vt:lpstr>                                          </vt:lpstr>
      <vt:lpstr>                                         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7</cp:revision>
  <dcterms:created xsi:type="dcterms:W3CDTF">2012-08-17T11:03:37Z</dcterms:created>
  <dcterms:modified xsi:type="dcterms:W3CDTF">2012-10-28T14:28:34Z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0x0101009B8AE0DFFBB2104D97EB48C5BF0558E6</vt:lpwstr>
  </property>
</Properties>
</file>